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344" r:id="rId3"/>
    <p:sldId id="261" r:id="rId4"/>
    <p:sldId id="3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18" r:id="rId35"/>
    <p:sldId id="345" r:id="rId36"/>
    <p:sldId id="319" r:id="rId37"/>
    <p:sldId id="346" r:id="rId38"/>
    <p:sldId id="348" r:id="rId39"/>
    <p:sldId id="320" r:id="rId40"/>
    <p:sldId id="347" r:id="rId41"/>
    <p:sldId id="321" r:id="rId42"/>
    <p:sldId id="322" r:id="rId43"/>
    <p:sldId id="359" r:id="rId44"/>
    <p:sldId id="360" r:id="rId45"/>
    <p:sldId id="361" r:id="rId46"/>
    <p:sldId id="362" r:id="rId47"/>
    <p:sldId id="323" r:id="rId48"/>
    <p:sldId id="363" r:id="rId49"/>
    <p:sldId id="365" r:id="rId50"/>
    <p:sldId id="368" r:id="rId51"/>
    <p:sldId id="367" r:id="rId52"/>
    <p:sldId id="327" r:id="rId53"/>
    <p:sldId id="334" r:id="rId54"/>
    <p:sldId id="335" r:id="rId55"/>
    <p:sldId id="358" r:id="rId56"/>
    <p:sldId id="336" r:id="rId57"/>
    <p:sldId id="349" r:id="rId58"/>
    <p:sldId id="35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5073"/>
  </p:normalViewPr>
  <p:slideViewPr>
    <p:cSldViewPr snapToGrid="0" snapToObjects="1" showGuides="1">
      <p:cViewPr>
        <p:scale>
          <a:sx n="86" d="100"/>
          <a:sy n="86" d="100"/>
        </p:scale>
        <p:origin x="840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image" Target="../media/image22.emf"/><Relationship Id="rId2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2.png"/><Relationship Id="rId2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representations for words from the raw</a:t>
            </a:r>
            <a:r>
              <a:rPr lang="en-US" baseline="0" dirty="0" smtClean="0"/>
              <a:t> texts is motivated by linguistics theory of distributional semantics. Read the bullet point.</a:t>
            </a:r>
          </a:p>
          <a:p>
            <a:r>
              <a:rPr lang="en-US" baseline="0" dirty="0" smtClean="0"/>
              <a:t>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20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trigonom</a:t>
            </a:r>
            <a:r>
              <a:rPr lang="en-US" altLang="zh-CN" dirty="0" err="1" smtClean="0"/>
              <a:t>y</a:t>
            </a:r>
            <a:endParaRPr lang="en-US" altLang="zh-CN" dirty="0" smtClean="0"/>
          </a:p>
          <a:p>
            <a:r>
              <a:rPr lang="en-US" dirty="0" smtClean="0"/>
              <a:t>First quadrant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package" Target="../embeddings/Microsoft_Excel_Worksheet4.xlsx"/><Relationship Id="rId5" Type="http://schemas.openxmlformats.org/officeDocument/2006/relationships/image" Target="../media/image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Excel_Worksheet5.xlsx"/><Relationship Id="rId5" Type="http://schemas.openxmlformats.org/officeDocument/2006/relationships/image" Target="../media/image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7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tiff"/><Relationship Id="rId4" Type="http://schemas.openxmlformats.org/officeDocument/2006/relationships/oleObject" Target="../embeddings/oleObject7.bin"/><Relationship Id="rId5" Type="http://schemas.openxmlformats.org/officeDocument/2006/relationships/image" Target="../media/image6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7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14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12.png"/><Relationship Id="rId6" Type="http://schemas.openxmlformats.org/officeDocument/2006/relationships/oleObject" Target="../embeddings/oleObject13.bin"/><Relationship Id="rId7" Type="http://schemas.openxmlformats.org/officeDocument/2006/relationships/package" Target="../embeddings/Microsoft_Excel_Worksheet7.xlsx"/><Relationship Id="rId8" Type="http://schemas.openxmlformats.org/officeDocument/2006/relationships/image" Target="../media/image13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8.bin"/><Relationship Id="rId6" Type="http://schemas.openxmlformats.org/officeDocument/2006/relationships/package" Target="../embeddings/Microsoft_Excel_Worksheet8.xlsx"/><Relationship Id="rId7" Type="http://schemas.openxmlformats.org/officeDocument/2006/relationships/image" Target="../media/image1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9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10" Type="http://schemas.openxmlformats.org/officeDocument/2006/relationships/oleObject" Target="../embeddings/oleObject24.bin"/><Relationship Id="rId11" Type="http://schemas.openxmlformats.org/officeDocument/2006/relationships/oleObject" Target="../embeddings/oleObject25.bin"/><Relationship Id="rId12" Type="http://schemas.openxmlformats.org/officeDocument/2006/relationships/image" Target="../media/image26.emf"/><Relationship Id="rId13" Type="http://schemas.openxmlformats.org/officeDocument/2006/relationships/oleObject" Target="../embeddings/oleObject26.bin"/><Relationship Id="rId14" Type="http://schemas.openxmlformats.org/officeDocument/2006/relationships/image" Target="../media/image27.emf"/><Relationship Id="rId15" Type="http://schemas.openxmlformats.org/officeDocument/2006/relationships/oleObject" Target="../embeddings/oleObject27.bin"/><Relationship Id="rId16" Type="http://schemas.openxmlformats.org/officeDocument/2006/relationships/image" Target="../media/image28.emf"/><Relationship Id="rId17" Type="http://schemas.openxmlformats.org/officeDocument/2006/relationships/oleObject" Target="../embeddings/oleObject28.bin"/><Relationship Id="rId18" Type="http://schemas.openxmlformats.org/officeDocument/2006/relationships/image" Target="../media/image2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2.bin"/><Relationship Id="rId8" Type="http://schemas.openxmlformats.org/officeDocument/2006/relationships/oleObject" Target="../embeddings/oleObject23.bin"/><Relationship Id="rId9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Relationship Id="rId3" Type="http://schemas.openxmlformats.org/officeDocument/2006/relationships/image" Target="../media/image5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Excel_Worksheet2.xlsx"/><Relationship Id="rId6" Type="http://schemas.openxmlformats.org/officeDocument/2006/relationships/image" Target="../media/image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14: Distributional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</a:t>
            </a:r>
            <a:r>
              <a:rPr lang="en-US" dirty="0" err="1" smtClean="0"/>
              <a:t>Navid</a:t>
            </a:r>
            <a:r>
              <a:rPr lang="en-US" dirty="0" smtClean="0"/>
              <a:t> </a:t>
            </a:r>
            <a:r>
              <a:rPr lang="en-US" dirty="0" err="1" smtClean="0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USC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err="1" smtClean="0"/>
              <a:t>Nanyun</a:t>
            </a:r>
            <a:r>
              <a:rPr lang="en-US" dirty="0" smtClean="0"/>
              <a:t> (Violet) Peng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zh-CN" altLang="en-US" dirty="0" smtClean="0"/>
              <a:t>彭楠赟</a:t>
            </a:r>
            <a:endParaRPr lang="en-US" dirty="0" smtClean="0"/>
          </a:p>
          <a:p>
            <a:r>
              <a:rPr lang="en-US" dirty="0" smtClean="0"/>
              <a:t>October 12,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280" y="2271631"/>
            <a:ext cx="12373929" cy="1370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Very sparse! (~ 50,000 x 50,000)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 dirty="0" smtClean="0"/>
                  <a:t>We showed only 4x6, but the real matrix is 50,000 x 50,000</a:t>
                </a:r>
              </a:p>
              <a:p>
                <a:pPr lvl="1"/>
                <a:r>
                  <a:rPr lang="en-US" sz="2800" dirty="0" smtClean="0"/>
                  <a:t>So it’s very </a:t>
                </a:r>
                <a:r>
                  <a:rPr lang="en-US" sz="2800" b="1" dirty="0" smtClean="0"/>
                  <a:t>sparse</a:t>
                </a:r>
              </a:p>
              <a:p>
                <a:pPr lvl="2"/>
                <a:r>
                  <a:rPr lang="en-US" sz="2400" dirty="0" smtClean="0"/>
                  <a:t>Most values (~98%) are 0.</a:t>
                </a:r>
              </a:p>
              <a:p>
                <a:pPr lvl="1"/>
                <a:r>
                  <a:rPr lang="en-US" sz="2800" dirty="0" smtClean="0"/>
                  <a:t>That’s OK, since there are lots of efficient algorithms for sparse matrices.</a:t>
                </a:r>
              </a:p>
              <a:p>
                <a:r>
                  <a:rPr lang="en-US" sz="3200" dirty="0" smtClean="0"/>
                  <a:t>The size of windows depends on your goals</a:t>
                </a:r>
              </a:p>
              <a:p>
                <a:pPr lvl="1"/>
                <a:r>
                  <a:rPr lang="en-US" sz="2800" dirty="0" smtClean="0"/>
                  <a:t>The shorter the windows , the more </a:t>
                </a:r>
                <a:r>
                  <a:rPr lang="en-US" sz="2800" b="1" i="1" dirty="0" smtClean="0"/>
                  <a:t>syntactic</a:t>
                </a:r>
                <a:r>
                  <a:rPr lang="en-US" sz="2800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1-3 very </a:t>
                </a:r>
                <a:r>
                  <a:rPr lang="en-US" sz="2400" dirty="0" err="1" smtClean="0"/>
                  <a:t>syntacticy</a:t>
                </a:r>
                <a:endParaRPr lang="en-US" sz="2400" dirty="0" smtClean="0"/>
              </a:p>
              <a:p>
                <a:pPr lvl="1"/>
                <a:r>
                  <a:rPr lang="en-US" sz="2800" dirty="0" smtClean="0"/>
                  <a:t>The longer the windows, the more </a:t>
                </a:r>
                <a:r>
                  <a:rPr lang="en-US" sz="2800" b="1" i="1" dirty="0" smtClean="0"/>
                  <a:t>semantic</a:t>
                </a:r>
                <a:r>
                  <a:rPr lang="en-US" sz="2800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4-10 more </a:t>
                </a:r>
                <a:r>
                  <a:rPr lang="en-US" sz="2400" dirty="0" err="1" smtClean="0"/>
                  <a:t>semanticy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941" b="-5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/>
              <a:t>First-order co-occurrence (</a:t>
            </a:r>
            <a:r>
              <a:rPr lang="en-US" sz="3733" b="1" dirty="0"/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/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/>
              <a:t>Second-order co-occurrence (</a:t>
            </a:r>
            <a:r>
              <a:rPr lang="en-US" sz="3733" b="1" dirty="0"/>
              <a:t>paradigmatic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/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</a:t>
            </a:r>
          </a:p>
          <a:p>
            <a:pPr lvl="1"/>
            <a:r>
              <a:rPr lang="en-US" sz="2800" dirty="0" smtClean="0"/>
              <a:t>It’s very skewed</a:t>
            </a:r>
          </a:p>
          <a:p>
            <a:pPr lvl="2"/>
            <a:r>
              <a:rPr lang="en-US" sz="2400" dirty="0" smtClean="0"/>
              <a:t>“the” and “of” are very frequent, but maybe not the most discriminative</a:t>
            </a:r>
            <a:endParaRPr lang="en-US" dirty="0" smtClean="0"/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609585" lvl="1" indent="0">
                  <a:buNone/>
                </a:pPr>
                <a:r>
                  <a:rPr lang="en-US" dirty="0"/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 rotWithShape="0">
                <a:blip r:embed="rId4"/>
                <a:stretch>
                  <a:fillRect l="-1442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/>
                      <m:t>to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/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negative values are problematic</a:t>
                </a:r>
              </a:p>
              <a:p>
                <a:pPr marL="914377" lvl="2" indent="-457189"/>
                <a:r>
                  <a:rPr lang="en-US" sz="3200" dirty="0"/>
                  <a:t>Things are co-occurring </a:t>
                </a:r>
                <a:r>
                  <a:rPr lang="en-US" sz="3200" b="1" dirty="0"/>
                  <a:t>less than </a:t>
                </a:r>
                <a:r>
                  <a:rPr lang="en-US" sz="3200" dirty="0"/>
                  <a:t>we expect by chance</a:t>
                </a:r>
              </a:p>
              <a:p>
                <a:pPr marL="914377" lvl="2" indent="-457189"/>
                <a:r>
                  <a:rPr lang="en-US" sz="3200" dirty="0"/>
                  <a:t>Unreliable without enormous corpora</a:t>
                </a:r>
              </a:p>
              <a:p>
                <a:pPr marL="1371566" lvl="3" indent="-457189"/>
                <a:r>
                  <a:rPr lang="en-US" sz="2667" dirty="0" smtClean="0"/>
                  <a:t>Imagine </a:t>
                </a:r>
                <a:r>
                  <a:rPr lang="en-US" sz="2667" dirty="0"/>
                  <a:t>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/>
                  <a:t>Plus it’s not clear people are good at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 rotWithShape="0">
                <a:blip r:embed="rId3"/>
                <a:stretch>
                  <a:fillRect l="-1122" t="-3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8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0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2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2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3" name="Worksheet" r:id="rId7" imgW="6921500" imgH="2552700" progId="Excel.Sheet.12">
                  <p:embed/>
                </p:oleObj>
              </mc:Choice>
              <mc:Fallback>
                <p:oleObj name="Worksheet" r:id="rId7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4" name="Equation" r:id="rId9" imgW="850900" imgH="711200" progId="Equation.3">
                  <p:embed/>
                </p:oleObj>
              </mc:Choice>
              <mc:Fallback>
                <p:oleObj name="Equation" r:id="rId9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5" name="Equation" r:id="rId11" imgW="863600" imgH="685800" progId="Equation.3">
                  <p:embed/>
                </p:oleObj>
              </mc:Choice>
              <mc:Fallback>
                <p:oleObj name="Equation" r:id="rId11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6" name="Equation" r:id="rId13" imgW="838200" imgH="660400" progId="Equation.3">
                  <p:embed/>
                </p:oleObj>
              </mc:Choice>
              <mc:Fallback>
                <p:oleObj name="Equation" r:id="rId13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row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for column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in table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 of all cells = 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84826" y="2053653"/>
            <a:ext cx="509666" cy="387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5" name="Worksheet" r:id="rId6" imgW="6756400" imgH="2400300" progId="Excel.Sheet.12">
                  <p:embed/>
                </p:oleObj>
              </mc:Choice>
              <mc:Fallback>
                <p:oleObj name="Worksheet" r:id="rId6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</a:t>
            </a:r>
            <a:r>
              <a:rPr lang="en-US" sz="3200" dirty="0" smtClean="0"/>
              <a:t>57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PMI(w, count)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/>
                <a:gridCol w="1079292"/>
                <a:gridCol w="683784"/>
                <a:gridCol w="665330"/>
                <a:gridCol w="801976"/>
                <a:gridCol w="906905"/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 smtClean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PPMI(w, count)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 smtClean="0"/>
              <a:t>Dot product is larger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8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</a:t>
            </a:r>
            <a:r>
              <a:rPr lang="en-US" sz="2400" dirty="0" smtClean="0">
                <a:solidFill>
                  <a:srgbClr val="0000FF"/>
                </a:solidFill>
                <a:latin typeface="Calibri (Body)"/>
                <a:cs typeface="Calibri (Body)"/>
              </a:rPr>
              <a:t>(or raw count) for 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meaning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 vector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  <a:gridCol w="17272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computer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3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4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5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6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7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8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9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0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1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1117600"/>
                <a:gridCol w="1117600"/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large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data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apricot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digital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0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information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6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/>
          </a:bodyPr>
          <a:lstStyle/>
          <a:p>
            <a:r>
              <a:rPr lang="en-US" altLang="zh-CN" sz="48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Dense Vectors: </a:t>
            </a:r>
            <a:r>
              <a:rPr lang="en-US" sz="4800" dirty="0" err="1" smtClean="0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 by 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neural language </a:t>
            </a:r>
            <a:r>
              <a:rPr lang="en-US" sz="48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models</a:t>
            </a:r>
            <a:endParaRPr lang="en-US" sz="48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0" y="96150"/>
            <a:ext cx="8345024" cy="621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87978" y="399585"/>
            <a:ext cx="3156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Feed-Forward </a:t>
            </a:r>
          </a:p>
          <a:p>
            <a:r>
              <a:rPr lang="en-US" sz="2400" dirty="0" smtClean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7237" y="2527188"/>
            <a:ext cx="318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characterized words</a:t>
            </a:r>
          </a:p>
          <a:p>
            <a:r>
              <a:rPr lang="en-US" sz="2400" dirty="0" smtClean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77237" y="3912643"/>
            <a:ext cx="337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6021" y="4805655"/>
            <a:ext cx="18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Let's use that</a:t>
            </a:r>
          </a:p>
          <a:p>
            <a:r>
              <a:rPr lang="en-US" sz="2400" dirty="0" smtClean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Prediction-based models: A way to get dense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914377" lvl="2" indent="-457189"/>
            <a:r>
              <a:rPr lang="en-US" sz="2400" dirty="0"/>
              <a:t>Inspired by </a:t>
            </a:r>
            <a:r>
              <a:rPr lang="en-US" sz="2400" b="1" dirty="0"/>
              <a:t>neural net language </a:t>
            </a:r>
            <a:r>
              <a:rPr lang="en-US" sz="2400" b="1" dirty="0" smtClean="0"/>
              <a:t>models</a:t>
            </a:r>
            <a:r>
              <a:rPr lang="en-US" sz="2400" dirty="0" smtClean="0"/>
              <a:t>.</a:t>
            </a:r>
            <a:endParaRPr lang="en-US" sz="2400" dirty="0"/>
          </a:p>
          <a:p>
            <a:pPr marL="914377" lvl="2" indent="-457189"/>
            <a:r>
              <a:rPr lang="en-US" sz="2400" dirty="0" smtClean="0"/>
              <a:t>In so doing, learn </a:t>
            </a:r>
            <a:r>
              <a:rPr lang="en-US" sz="2400" dirty="0"/>
              <a:t>dense </a:t>
            </a:r>
            <a:r>
              <a:rPr lang="en-US" sz="2400" dirty="0" err="1"/>
              <a:t>embeddings</a:t>
            </a:r>
            <a:r>
              <a:rPr lang="en-US" sz="2400" dirty="0"/>
              <a:t> for the words in the training corpus</a:t>
            </a:r>
            <a:r>
              <a:rPr lang="en-US" sz="2400" dirty="0" smtClean="0"/>
              <a:t>.</a:t>
            </a:r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care about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diagram on its 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</a:t>
            </a:r>
            <a:r>
              <a:rPr lang="en-US" dirty="0"/>
              <a:t>for distributional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ords </a:t>
            </a:r>
            <a:r>
              <a:rPr lang="en-US" dirty="0"/>
              <a:t>that </a:t>
            </a:r>
            <a:r>
              <a:rPr lang="en-US" dirty="0" smtClean="0"/>
              <a:t>occur </a:t>
            </a:r>
            <a:r>
              <a:rPr lang="en-US" dirty="0"/>
              <a:t>in the same contexts tend to </a:t>
            </a:r>
            <a:r>
              <a:rPr lang="en-US" dirty="0" smtClean="0"/>
              <a:t>have similar </a:t>
            </a:r>
            <a:r>
              <a:rPr lang="en-US" dirty="0"/>
              <a:t>meanings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45"/>
          <a:stretch/>
        </p:blipFill>
        <p:spPr>
          <a:xfrm>
            <a:off x="2398427" y="2322980"/>
            <a:ext cx="7086336" cy="42775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716" y="2370833"/>
            <a:ext cx="634979" cy="3988042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for each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input </a:t>
            </a:r>
            <a:r>
              <a:rPr lang="en-US" b="1" dirty="0"/>
              <a:t>embedding </a:t>
            </a:r>
            <a:r>
              <a:rPr lang="en-US" i="1" dirty="0" smtClean="0"/>
              <a:t>v, </a:t>
            </a:r>
            <a:r>
              <a:rPr lang="en-US" dirty="0" smtClean="0"/>
              <a:t>in the input matrix </a:t>
            </a:r>
            <a:r>
              <a:rPr lang="en-US" i="1" dirty="0" smtClean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  <a:endParaRPr lang="en-US" dirty="0" smtClean="0"/>
          </a:p>
          <a:p>
            <a:endParaRPr lang="en-US" i="1" dirty="0" smtClean="0"/>
          </a:p>
          <a:p>
            <a:pPr marL="0" indent="0">
              <a:buNone/>
            </a:pPr>
            <a:r>
              <a:rPr lang="en-US" b="1" dirty="0" smtClean="0"/>
              <a:t>output </a:t>
            </a:r>
            <a:r>
              <a:rPr lang="en-US" b="1" dirty="0"/>
              <a:t>embedding </a:t>
            </a:r>
            <a:r>
              <a:rPr lang="en-US" i="1" dirty="0" smtClean="0"/>
              <a:t>v</a:t>
            </a:r>
            <a:r>
              <a:rPr lang="en-US" dirty="0" smtClean="0"/>
              <a:t>′, in output matrix C</a:t>
            </a:r>
          </a:p>
          <a:p>
            <a:r>
              <a:rPr lang="en-US" dirty="0" smtClean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</a:t>
            </a:r>
            <a:r>
              <a:rPr lang="en-US" dirty="0" smtClean="0"/>
              <a:t>vocabulary.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Walking through corpus pointing </a:t>
            </a:r>
            <a:r>
              <a:rPr lang="en-US" dirty="0"/>
              <a:t>at </a:t>
            </a:r>
            <a:r>
              <a:rPr lang="en-US" dirty="0" smtClean="0"/>
              <a:t>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 smtClean="0"/>
              <a:t>w</a:t>
            </a:r>
            <a:r>
              <a:rPr lang="en-US" sz="5333" i="1" baseline="-25000" dirty="0" err="1"/>
              <a:t>j</a:t>
            </a:r>
            <a:r>
              <a:rPr lang="en-US" i="1" dirty="0" smtClean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  <a:endParaRPr lang="en-US" dirty="0" smtClean="0"/>
          </a:p>
          <a:p>
            <a:r>
              <a:rPr lang="en-US" dirty="0" smtClean="0"/>
              <a:t>Let’s predict </a:t>
            </a:r>
            <a:r>
              <a:rPr lang="en-US" i="1" dirty="0" smtClean="0"/>
              <a:t>w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+1</a:t>
            </a:r>
            <a:r>
              <a:rPr lang="en-US" dirty="0"/>
              <a:t>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k</a:t>
            </a:r>
            <a:r>
              <a:rPr lang="en-US" dirty="0" err="1">
                <a:solidFill>
                  <a:srgbClr val="0070C0"/>
                </a:solidFill>
              </a:rPr>
              <a:t>|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j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4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5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49" y="44831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3112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-64373"/>
            <a:ext cx="9956800" cy="990600"/>
          </a:xfrm>
        </p:spPr>
        <p:txBody>
          <a:bodyPr/>
          <a:lstStyle/>
          <a:p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1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789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9042400" y="2700028"/>
            <a:ext cx="18673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h</a:t>
            </a:r>
            <a:endParaRPr lang="en-US" sz="3733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9224086" y="3290173"/>
            <a:ext cx="205004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∙v</a:t>
            </a:r>
            <a:r>
              <a:rPr lang="en-US" sz="4800" baseline="-25000" dirty="0" err="1"/>
              <a:t>j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1771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outputs into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o</a:t>
            </a:r>
            <a:r>
              <a:rPr lang="en-US" sz="5867" baseline="-25000" dirty="0"/>
              <a:t>k</a:t>
            </a:r>
            <a:r>
              <a:rPr lang="en-US" sz="4800" dirty="0"/>
              <a:t> = </a:t>
            </a:r>
            <a:r>
              <a:rPr lang="en-US" sz="4800" dirty="0" err="1"/>
              <a:t>v’</a:t>
            </a:r>
            <a:r>
              <a:rPr lang="en-US" sz="5867" baseline="-25000" dirty="0" err="1"/>
              <a:t>k</a:t>
            </a:r>
            <a:r>
              <a:rPr lang="en-US" sz="4800" dirty="0" err="1"/>
              <a:t>∙v</a:t>
            </a:r>
            <a:r>
              <a:rPr lang="en-US" sz="5867" baseline="-25000" dirty="0" err="1"/>
              <a:t>j</a:t>
            </a:r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27400"/>
            <a:ext cx="696190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10363200" cy="990600"/>
          </a:xfrm>
        </p:spPr>
        <p:txBody>
          <a:bodyPr/>
          <a:lstStyle/>
          <a:p>
            <a:r>
              <a:rPr lang="en-US" dirty="0" smtClean="0"/>
              <a:t>But wait; how do we learn the </a:t>
            </a:r>
            <a:r>
              <a:rPr lang="en-US" dirty="0" err="1" smtClean="0"/>
              <a:t>embeddings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09" y="1498600"/>
            <a:ext cx="3516691" cy="8297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311401"/>
            <a:ext cx="6085152" cy="893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4385469" cy="92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35" y="4510769"/>
            <a:ext cx="5803203" cy="994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2" y="5622021"/>
            <a:ext cx="6466180" cy="10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intuition for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</a:t>
            </a:r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4267" baseline="-25000" dirty="0" err="1" smtClean="0"/>
              <a:t>j</a:t>
            </a:r>
            <a:r>
              <a:rPr lang="en-US" sz="4267" baseline="-25000" dirty="0" smtClean="0"/>
              <a:t> </a:t>
            </a:r>
            <a:r>
              <a:rPr lang="en-US" dirty="0" smtClean="0"/>
              <a:t>(input) and </a:t>
            </a:r>
            <a:r>
              <a:rPr lang="en-US" dirty="0" err="1" smtClean="0"/>
              <a:t>v'</a:t>
            </a:r>
            <a:r>
              <a:rPr lang="en-US" sz="4267" baseline="-25000" dirty="0" err="1" smtClean="0"/>
              <a:t>j</a:t>
            </a:r>
            <a:r>
              <a:rPr lang="en-US" sz="4267" baseline="-25000" dirty="0" smtClean="0"/>
              <a:t> </a:t>
            </a:r>
            <a:r>
              <a:rPr lang="en-US" dirty="0" smtClean="0"/>
              <a:t>(output</a:t>
            </a:r>
            <a:r>
              <a:rPr lang="en-US" dirty="0"/>
              <a:t>) </a:t>
            </a:r>
            <a:r>
              <a:rPr lang="en-US" dirty="0" smtClean="0"/>
              <a:t>for each word </a:t>
            </a:r>
            <a:r>
              <a:rPr lang="en-US" dirty="0" err="1" smtClean="0"/>
              <a:t>w</a:t>
            </a:r>
            <a:r>
              <a:rPr lang="en-US" sz="4800" baseline="-25000" dirty="0" err="1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</a:p>
          <a:p>
            <a:r>
              <a:rPr lang="en-US" dirty="0" smtClean="0"/>
              <a:t>In practice we usually 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(Continuous Bag of Words)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10" y="1755837"/>
            <a:ext cx="6546369" cy="5102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Start with some initial </a:t>
            </a:r>
            <a:r>
              <a:rPr lang="en-US" sz="3200" dirty="0" err="1" smtClean="0"/>
              <a:t>embeddings</a:t>
            </a:r>
            <a:r>
              <a:rPr lang="en-US" sz="3200" dirty="0" smtClean="0"/>
              <a:t> (e.g., random)</a:t>
            </a:r>
          </a:p>
          <a:p>
            <a:r>
              <a:rPr lang="en-US" sz="3200" dirty="0" smtClean="0"/>
              <a:t>iteratively </a:t>
            </a:r>
            <a:r>
              <a:rPr lang="en-US" sz="3200" dirty="0"/>
              <a:t>make the </a:t>
            </a:r>
            <a:r>
              <a:rPr lang="en-US" sz="3200" dirty="0" err="1"/>
              <a:t>embeddings</a:t>
            </a:r>
            <a:r>
              <a:rPr lang="en-US" sz="3200" dirty="0"/>
              <a:t> for a word </a:t>
            </a:r>
            <a:endParaRPr lang="en-US" sz="3200" dirty="0" smtClean="0"/>
          </a:p>
          <a:p>
            <a:pPr lvl="1"/>
            <a:r>
              <a:rPr lang="en-US" sz="2800" dirty="0" smtClean="0"/>
              <a:t>more </a:t>
            </a:r>
            <a:r>
              <a:rPr lang="en-US" sz="2800" dirty="0"/>
              <a:t>like the </a:t>
            </a:r>
            <a:r>
              <a:rPr lang="en-US" sz="2800" dirty="0" err="1"/>
              <a:t>embeddings</a:t>
            </a:r>
            <a:r>
              <a:rPr lang="en-US" sz="2800" dirty="0"/>
              <a:t> of its neighbors </a:t>
            </a:r>
            <a:endParaRPr lang="en-US" sz="2800" dirty="0" smtClean="0"/>
          </a:p>
          <a:p>
            <a:pPr lvl="1"/>
            <a:r>
              <a:rPr lang="en-US" sz="2800" dirty="0" smtClean="0"/>
              <a:t>less </a:t>
            </a:r>
            <a:r>
              <a:rPr lang="en-US" sz="2800" dirty="0"/>
              <a:t>like the </a:t>
            </a:r>
            <a:r>
              <a:rPr lang="en-US" sz="2800" dirty="0" err="1"/>
              <a:t>embeddings</a:t>
            </a:r>
            <a:r>
              <a:rPr lang="en-US" sz="2800" dirty="0"/>
              <a:t> of other words.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</a:t>
            </a:r>
            <a:r>
              <a:rPr lang="en-US" dirty="0" err="1" smtClean="0"/>
              <a:t>skipgrams</a:t>
            </a:r>
            <a:r>
              <a:rPr lang="en-US" dirty="0" smtClean="0"/>
              <a:t> and PMI!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multiply </a:t>
            </a:r>
            <a:r>
              <a:rPr lang="en-US" i="1" dirty="0" smtClean="0"/>
              <a:t>W and C (input and output </a:t>
            </a:r>
            <a:r>
              <a:rPr lang="en-US" i="1" dirty="0" err="1" smtClean="0"/>
              <a:t>embeddings</a:t>
            </a:r>
            <a:r>
              <a:rPr lang="en-US" i="1" dirty="0" smtClean="0"/>
              <a:t>)</a:t>
            </a:r>
            <a:endParaRPr lang="en-US" dirty="0"/>
          </a:p>
          <a:p>
            <a:r>
              <a:rPr lang="en-US" dirty="0" smtClean="0"/>
              <a:t>We get a |</a:t>
            </a:r>
            <a:r>
              <a:rPr lang="en-US" dirty="0" err="1" smtClean="0"/>
              <a:t>V|x|V</a:t>
            </a:r>
            <a:r>
              <a:rPr lang="en-US" dirty="0" smtClean="0"/>
              <a:t>| matrix </a:t>
            </a:r>
            <a:r>
              <a:rPr lang="en-US" i="1" dirty="0"/>
              <a:t>M</a:t>
            </a:r>
            <a:r>
              <a:rPr lang="en-US" i="1" dirty="0" smtClean="0"/>
              <a:t> </a:t>
            </a:r>
            <a:r>
              <a:rPr lang="en-US" dirty="0"/>
              <a:t>, each entry </a:t>
            </a:r>
            <a:r>
              <a:rPr lang="en-US" i="1" dirty="0" err="1" smtClean="0"/>
              <a:t>m</a:t>
            </a:r>
            <a:r>
              <a:rPr lang="en-US" sz="4800" i="1" baseline="-25000" dirty="0" err="1"/>
              <a:t>ij</a:t>
            </a:r>
            <a:r>
              <a:rPr lang="en-US" i="1" dirty="0" smtClean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  <a:endParaRPr lang="en-US" i="1" dirty="0" smtClean="0"/>
          </a:p>
          <a:p>
            <a:r>
              <a:rPr lang="en-US" dirty="0" smtClean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 smtClean="0"/>
              <a:t>			WC</a:t>
            </a:r>
            <a:r>
              <a:rPr lang="en-US" i="1" baseline="30000" dirty="0" smtClean="0"/>
              <a:t> </a:t>
            </a:r>
            <a:r>
              <a:rPr lang="en-US" dirty="0"/>
              <a:t>=</a:t>
            </a:r>
            <a:r>
              <a:rPr lang="en-US" i="1" dirty="0" smtClean="0"/>
              <a:t>M</a:t>
            </a:r>
            <a:r>
              <a:rPr lang="en-US" sz="3733" baseline="30000" dirty="0"/>
              <a:t>PMI </a:t>
            </a:r>
            <a:r>
              <a:rPr lang="en-US" dirty="0" smtClean="0"/>
              <a:t>−log </a:t>
            </a:r>
            <a:r>
              <a:rPr lang="en-US" i="1" dirty="0" smtClean="0"/>
              <a:t>k </a:t>
            </a:r>
          </a:p>
          <a:p>
            <a:r>
              <a:rPr lang="en-US" dirty="0" smtClean="0"/>
              <a:t>So skip-gram is implicitly factoring a shifted version of the PMI matrix into the two embedding matrices.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words/phrases 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Note: phrases chosen via recursive </a:t>
            </a:r>
            <a:r>
              <a:rPr lang="en-US" smtClean="0"/>
              <a:t>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Vectors in Low-Dimensional Space</a:t>
            </a:r>
            <a:endParaRPr lang="en-US" dirty="0"/>
          </a:p>
        </p:txBody>
      </p:sp>
      <p:pic>
        <p:nvPicPr>
          <p:cNvPr id="6" name="Content Placeholder 5" descr="man_woman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r="70819" b="25441"/>
          <a:stretch/>
        </p:blipFill>
        <p:spPr>
          <a:xfrm>
            <a:off x="2667597" y="1996759"/>
            <a:ext cx="2616466" cy="4393824"/>
          </a:xfrm>
        </p:spPr>
      </p:pic>
      <p:sp>
        <p:nvSpPr>
          <p:cNvPr id="9" name="TextBox 8"/>
          <p:cNvSpPr txBox="1"/>
          <p:nvPr/>
        </p:nvSpPr>
        <p:spPr>
          <a:xfrm>
            <a:off x="5742910" y="629126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Picture credit: Pennington et. al. EMNLP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Content Placeholder 3" descr="comparative_superlati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9" r="60249" b="28648"/>
          <a:stretch/>
        </p:blipFill>
        <p:spPr>
          <a:xfrm>
            <a:off x="6334306" y="1996759"/>
            <a:ext cx="3485789" cy="4352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597" y="1524001"/>
            <a:ext cx="30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Gender: man -- woman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478" y="1535095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Syntax: base -- comparative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support technologies like question answering, we need ways to reason computationally about </a:t>
            </a:r>
            <a:r>
              <a:rPr lang="en-US" b="1" dirty="0" smtClean="0"/>
              <a:t>meaning</a:t>
            </a:r>
            <a:r>
              <a:rPr lang="en-US" dirty="0" smtClean="0"/>
              <a:t>. </a:t>
            </a:r>
            <a:r>
              <a:rPr lang="en-US" b="1" dirty="0" smtClean="0"/>
              <a:t>Lexical semantics </a:t>
            </a:r>
            <a:r>
              <a:rPr lang="en-US" dirty="0" smtClean="0"/>
              <a:t>addresses meaning at the word level.</a:t>
            </a:r>
          </a:p>
          <a:p>
            <a:pPr lvl="1"/>
            <a:r>
              <a:rPr lang="en-US" dirty="0" smtClean="0"/>
              <a:t>Words can be ambiguous, sometimes with related </a:t>
            </a:r>
            <a:r>
              <a:rPr lang="en-US" dirty="0"/>
              <a:t>meanings (polysemy), </a:t>
            </a:r>
            <a:r>
              <a:rPr lang="en-US" dirty="0" smtClean="0"/>
              <a:t>and other times with unrelated meanings (homonymy). </a:t>
            </a:r>
            <a:endParaRPr lang="en-US" dirty="0"/>
          </a:p>
          <a:p>
            <a:pPr lvl="1"/>
            <a:r>
              <a:rPr lang="en-US" dirty="0" smtClean="0"/>
              <a:t>Different words can mean the same thing (synonymy).</a:t>
            </a:r>
          </a:p>
          <a:p>
            <a:r>
              <a:rPr lang="en-US" dirty="0" smtClean="0"/>
              <a:t>Computational lexical databases, notably WordNet, organize words in terms of their meanings. </a:t>
            </a:r>
          </a:p>
          <a:p>
            <a:pPr lvl="1"/>
            <a:r>
              <a:rPr lang="en-US" dirty="0" err="1" smtClean="0"/>
              <a:t>Synsets</a:t>
            </a:r>
            <a:r>
              <a:rPr lang="en-US" dirty="0" smtClean="0"/>
              <a:t> and relations between them such as </a:t>
            </a:r>
            <a:r>
              <a:rPr lang="en-US" dirty="0" err="1" smtClean="0"/>
              <a:t>hypernymy</a:t>
            </a:r>
            <a:r>
              <a:rPr lang="en-US" dirty="0" smtClean="0"/>
              <a:t> and </a:t>
            </a:r>
            <a:r>
              <a:rPr lang="en-US" dirty="0" err="1" smtClean="0"/>
              <a:t>meronymy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similarity can be obtained by</a:t>
            </a:r>
          </a:p>
          <a:p>
            <a:pPr lvl="1"/>
            <a:r>
              <a:rPr lang="en-US" dirty="0" smtClean="0"/>
              <a:t>Consulting thesauruses such as WordNet, and using corpus-driven count statistics to combine </a:t>
            </a:r>
            <a:r>
              <a:rPr lang="en-US" b="1" dirty="0" smtClean="0"/>
              <a:t>path length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information content</a:t>
            </a:r>
            <a:endParaRPr lang="en-US" dirty="0"/>
          </a:p>
          <a:p>
            <a:pPr lvl="1"/>
            <a:r>
              <a:rPr lang="en-US" dirty="0" smtClean="0"/>
              <a:t>Characterizing a word by the other words it appears near</a:t>
            </a:r>
          </a:p>
          <a:p>
            <a:pPr lvl="2"/>
            <a:r>
              <a:rPr lang="en-US" dirty="0" smtClean="0"/>
              <a:t>Which can yield sparse count-based representations</a:t>
            </a:r>
          </a:p>
          <a:p>
            <a:pPr lvl="2"/>
            <a:r>
              <a:rPr lang="en-US" dirty="0" smtClean="0"/>
              <a:t>Or dense representations, which may be obtained by neural network-inspired methods</a:t>
            </a:r>
          </a:p>
          <a:p>
            <a:r>
              <a:rPr lang="en-US" dirty="0" smtClean="0"/>
              <a:t>Representations can be evaluated on human semantics tasks</a:t>
            </a:r>
          </a:p>
          <a:p>
            <a:pPr lvl="1"/>
            <a:r>
              <a:rPr lang="en-US" dirty="0" smtClean="0"/>
              <a:t>analogy</a:t>
            </a:r>
          </a:p>
          <a:p>
            <a:pPr lvl="1"/>
            <a:r>
              <a:rPr lang="en-US" dirty="0" smtClean="0"/>
              <a:t>synonym identification</a:t>
            </a:r>
          </a:p>
          <a:p>
            <a:pPr lvl="1"/>
            <a:r>
              <a:rPr lang="en-US" dirty="0" smtClean="0"/>
              <a:t>unrelated word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of vector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 smtClean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Singular </a:t>
            </a:r>
            <a:r>
              <a:rPr lang="en-US" sz="3200" i="1" dirty="0"/>
              <a:t>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 smtClean="0"/>
              <a:t>Brown </a:t>
            </a:r>
            <a:r>
              <a:rPr lang="en-US" sz="3200" i="1" dirty="0"/>
              <a:t>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 </a:t>
            </a:r>
            <a:r>
              <a:rPr lang="en-US" dirty="0" smtClean="0">
                <a:sym typeface="Wingdings"/>
              </a:rPr>
              <a:t> one hot vector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</a:t>
            </a:r>
            <a:r>
              <a:rPr lang="en-US" sz="3200" i="1" dirty="0"/>
              <a:t>count vector</a:t>
            </a:r>
            <a:r>
              <a:rPr lang="en-US" sz="3200" dirty="0"/>
              <a:t>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Worksheet" r:id="rId5" imgW="6121400" imgH="1600200" progId="Excel.Sheet.12">
                  <p:embed/>
                </p:oleObj>
              </mc:Choice>
              <mc:Fallback>
                <p:oleObj name="Worksheet" r:id="rId5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17272</TotalTime>
  <Words>2161</Words>
  <Application>Microsoft Macintosh PowerPoint</Application>
  <PresentationFormat>Widescreen</PresentationFormat>
  <Paragraphs>417</Paragraphs>
  <Slides>58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6" baseType="lpstr">
      <vt:lpstr>Calibri</vt:lpstr>
      <vt:lpstr>Calibri (Body)</vt:lpstr>
      <vt:lpstr>Calibri (Headings)</vt:lpstr>
      <vt:lpstr>Calibri Light</vt:lpstr>
      <vt:lpstr>Cambria Math</vt:lpstr>
      <vt:lpstr>Courier</vt:lpstr>
      <vt:lpstr>DengXian</vt:lpstr>
      <vt:lpstr>Lucida Sans</vt:lpstr>
      <vt:lpstr>Lucida Sans Unicode</vt:lpstr>
      <vt:lpstr>Mangal</vt:lpstr>
      <vt:lpstr>ＭＳ Ｐゴシック</vt:lpstr>
      <vt:lpstr>Times</vt:lpstr>
      <vt:lpstr>Times New Roman</vt:lpstr>
      <vt:lpstr>Wingdings</vt:lpstr>
      <vt:lpstr>Arial</vt:lpstr>
      <vt:lpstr>Office Theme</vt:lpstr>
      <vt:lpstr>Worksheet</vt:lpstr>
      <vt:lpstr>Equation</vt:lpstr>
      <vt:lpstr>Lecture 14: Distributional Lexical Semantics </vt:lpstr>
      <vt:lpstr>Thesaurus Methods: Limitations</vt:lpstr>
      <vt:lpstr>Distributional models of meaning = vector-space models of meaning  = vector semantics</vt:lpstr>
      <vt:lpstr>Intuition for distributional word similarity</vt:lpstr>
      <vt:lpstr>More intuition for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Word-Word matrix Sample contexts ± 7 words</vt:lpstr>
      <vt:lpstr>Word-context matrix for word similarity</vt:lpstr>
      <vt:lpstr>Word-word matrix</vt:lpstr>
      <vt:lpstr>2 kinds of co-occurrence between 2 words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PowerPoint Presentation</vt:lpstr>
      <vt:lpstr>Prediction-based models: A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One-hot vectors</vt:lpstr>
      <vt:lpstr>Skip-gram</vt:lpstr>
      <vt:lpstr>Skip-gram</vt:lpstr>
      <vt:lpstr>Skip-gram</vt:lpstr>
      <vt:lpstr>Intuition: similarity as dot-product between a target vector and context vector</vt:lpstr>
      <vt:lpstr>Turning outputs into probabilities</vt:lpstr>
      <vt:lpstr>But wait; how do we learn the embeddings?</vt:lpstr>
      <vt:lpstr>Embeddings from W and C</vt:lpstr>
      <vt:lpstr>CBOW (Continuous Bag of Words)</vt:lpstr>
      <vt:lpstr>Learning</vt:lpstr>
      <vt:lpstr>Relation between skipgrams and PMI!</vt:lpstr>
      <vt:lpstr>Properties of embeddings</vt:lpstr>
      <vt:lpstr>Word Vectors in Low-Dimensional Space</vt:lpstr>
      <vt:lpstr>Embeddings capture relational meaning!</vt:lpstr>
      <vt:lpstr>Summary</vt:lpstr>
      <vt:lpstr>Summary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Nanyun Peng</cp:lastModifiedBy>
  <cp:revision>74</cp:revision>
  <cp:lastPrinted>2017-10-13T06:21:27Z</cp:lastPrinted>
  <dcterms:created xsi:type="dcterms:W3CDTF">2017-10-09T17:47:11Z</dcterms:created>
  <dcterms:modified xsi:type="dcterms:W3CDTF">2018-10-12T14:00:42Z</dcterms:modified>
</cp:coreProperties>
</file>